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0066"/>
    <a:srgbClr val="800000"/>
    <a:srgbClr val="003300"/>
    <a:srgbClr val="FF3300"/>
    <a:srgbClr val="DBFF8D"/>
    <a:srgbClr val="E0B66A"/>
    <a:srgbClr val="F8E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5" autoAdjust="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FCBDF1-641A-49F6-885C-ACEDF4A5DF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08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7FB82-8051-4199-9498-5C6D66DA1D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87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7FB82-8051-4199-9498-5C6D66DA1D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1302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7FB82-8051-4199-9498-5C6D66DA1D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0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7FB82-8051-4199-9498-5C6D66DA1D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1505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7FB82-8051-4199-9498-5C6D66DA1D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95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BB6FD-C418-4960-BDC4-FF7B7F7474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7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292012-AEF6-4103-AAF0-EBB2AC4B5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0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74059-8F2F-4F4E-B75D-E26A2F2505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534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49A20-CCDA-43EF-B054-DA8E8E3A7D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2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F8193-AB13-438D-823A-02878921E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6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F9684-ADFF-4143-8171-A616D21B2D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7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D36C6-06C1-4002-856E-89DADDFB4A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2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077F7E-B6E9-4803-9FC9-4A4892BA3C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151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59856-04D3-40A7-8B06-6C7745701A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77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1760B6-A773-43A8-ACBF-EA7B58A18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3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0D7FB82-8051-4199-9498-5C6D66DA1D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3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E:\scienc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513" y="1773238"/>
            <a:ext cx="3457575" cy="2972301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Прямоугольник 5"/>
          <p:cNvSpPr>
            <a:spLocks noChangeArrowheads="1"/>
          </p:cNvSpPr>
          <p:nvPr/>
        </p:nvSpPr>
        <p:spPr bwMode="auto">
          <a:xfrm>
            <a:off x="5030788" y="5516563"/>
            <a:ext cx="3783012" cy="78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B0B23"/>
                </a:solidFill>
                <a:latin typeface="Times New Roman" pitchFamily="18" charset="0"/>
                <a:cs typeface="Times New Roman" pitchFamily="18" charset="0"/>
              </a:rPr>
              <a:t>Работу выполнила: </a:t>
            </a:r>
            <a:r>
              <a:rPr lang="ru-RU" altLang="ru-RU" sz="2000" dirty="0">
                <a:solidFill>
                  <a:srgbClr val="0B0B23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B0B23"/>
                </a:solidFill>
                <a:latin typeface="Times New Roman" pitchFamily="18" charset="0"/>
                <a:cs typeface="Times New Roman" pitchFamily="18" charset="0"/>
              </a:rPr>
              <a:t>Махмудова С.З.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B0B23"/>
                </a:solidFill>
                <a:latin typeface="Times New Roman" pitchFamily="18" charset="0"/>
                <a:cs typeface="Times New Roman" pitchFamily="18" charset="0"/>
              </a:rPr>
              <a:t>МБДОУ № 38 «Зоренька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33" y="188640"/>
            <a:ext cx="8312980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i="1" dirty="0">
                <a:ln w="11430"/>
                <a:solidFill>
                  <a:srgbClr val="FF0066"/>
                </a:solidFill>
                <a:cs typeface="+mn-cs"/>
              </a:rPr>
              <a:t>Опыты в картинках</a:t>
            </a:r>
          </a:p>
          <a:p>
            <a:pPr algn="ctr">
              <a:defRPr/>
            </a:pPr>
            <a:r>
              <a:rPr lang="ru-RU" sz="28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(консультация для родителей)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285750" y="1460500"/>
            <a:ext cx="8572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6672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Показать, что вода, находящаяся на большой глубине, испытывает большее давление, чем вода на поверхности.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наполненная водой пластмассовая бутылка с 3  отверстиями (одно под другим), скотч.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3240" y="299845"/>
            <a:ext cx="262135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Опыт №5.</a:t>
            </a:r>
          </a:p>
          <a:p>
            <a:pPr algn="ctr">
              <a:defRPr/>
            </a:pPr>
            <a:r>
              <a:rPr lang="ru-RU" sz="36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Напор воды</a:t>
            </a:r>
            <a:r>
              <a:rPr lang="ru-RU" sz="36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3600" b="1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285750" y="2800350"/>
            <a:ext cx="45720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6672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Я сняла с бутылки скотч, который закрывал  отверстия. После этого мы открутили пробку. Дети наблюдали, как из отверстий вырываются струи воды.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- Какая струя самая мощная?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Мы вместе сделали вывод, что самая сильная нижняя струя, так как на неё давит большее количество воды.</a:t>
            </a:r>
          </a:p>
        </p:txBody>
      </p:sp>
      <p:pic>
        <p:nvPicPr>
          <p:cNvPr id="11269" name="Picture 2" descr="1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479" y="2492896"/>
            <a:ext cx="3148012" cy="3786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211138" y="712788"/>
            <a:ext cx="871537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ru-RU" sz="2000" b="1" i="1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Показать детям, что изменив форму предмета, можно сделать так, что он будет вытеснять больше воды (т.е. плавать).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Два одинаковых стакана с одинаковым количеством воды, два одинаковых кусочка пластилина.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Дети отмечают уровень воды в стаканах, бросают в первый стакан шарик из пластилина, отмечают новый уровень воды. Из такого же количества пластилина лепят лодочку с высокими бортами, опускают в воду, отмечают новый уровень воды. Почему уровень воды поднялся ещё выше?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65766"/>
            <a:ext cx="7272808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Опыт №9. </a:t>
            </a:r>
            <a:r>
              <a:rPr lang="ru-RU" sz="28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Игры с лодками.</a:t>
            </a:r>
            <a:endParaRPr lang="ru-RU" sz="2800" b="1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  <p:sp>
        <p:nvSpPr>
          <p:cNvPr id="12292" name="Прямоугольник 3"/>
          <p:cNvSpPr>
            <a:spLocks noChangeArrowheads="1"/>
          </p:cNvSpPr>
          <p:nvPr/>
        </p:nvSpPr>
        <p:spPr bwMode="auto">
          <a:xfrm>
            <a:off x="169863" y="3303588"/>
            <a:ext cx="392906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Лодка занимает больше места, чем шарик, поэтому она вытесняет больше воды.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Вывод: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чем больше воды вытесняется, тем с большей силой она давит обратно на предмет. Вода так сильно давит на лодку, что удерживает её на воде.</a:t>
            </a:r>
          </a:p>
        </p:txBody>
      </p:sp>
      <p:pic>
        <p:nvPicPr>
          <p:cNvPr id="12293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8226" y="3356992"/>
            <a:ext cx="4035363" cy="2928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222250" y="342900"/>
            <a:ext cx="871537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Показать, что лодки так хорошо держатся на поверхности воды, что в них можно перевозить тяжести. Количество груза зависит от формы и размера лодки.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таз с водой, лодочки из разного материала, разной формы и размера.</a:t>
            </a: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5292725" y="1916113"/>
            <a:ext cx="3062288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ea typeface="Times New Roman" pitchFamily="18" charset="0"/>
              </a:rPr>
              <a:t> </a:t>
            </a:r>
            <a:r>
              <a:rPr lang="ru-RU" altLang="ru-RU" sz="2000">
                <a:latin typeface="Times New Roman" pitchFamily="18" charset="0"/>
                <a:ea typeface="Times New Roman" pitchFamily="18" charset="0"/>
              </a:rPr>
              <a:t>Дети высказывали свои предположения: какая лодка будет лучше плавать. Затем спускали их на воду, проводили загрузку лодок, постепенно увеличивая количество груза. В конце эксперимента подводили итог: верны ли их предположения.</a:t>
            </a:r>
          </a:p>
        </p:txBody>
      </p:sp>
      <p:pic>
        <p:nvPicPr>
          <p:cNvPr id="13316" name="Picture 2" descr="Reg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74" y="1973416"/>
            <a:ext cx="5113403" cy="4384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642938" y="357188"/>
            <a:ext cx="78581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Эти игры-эксперименты мы проделали с детьми в этом году. Они вызвали у детей большой интерес. Впереди лето, и я предлагаю вам продолжить эту работу и провести некоторые занимательные опыты с вашими детьми дома.</a:t>
            </a:r>
          </a:p>
        </p:txBody>
      </p:sp>
      <p:pic>
        <p:nvPicPr>
          <p:cNvPr id="14339" name="Picture 2" descr="F:\detsad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199667" cy="457661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357188" y="357188"/>
            <a:ext cx="8501062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Вы можете вместе с детьми вырастить кристаллы. Это совсем не сложно и займет всего несколько дней. Приготовьте перенасыщенный раствор соли (такой, в котором при добавлении новой порции соль не растворяется) и осторожно опустите тута проволоку с маленькой петелькой на конце. Через какое-то время на ней появятся кристаллы.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Предложите ребенку написать секретное письмо невидимыми чернилами. Это можно сделать двумя способами. Обмокнуть кисть в молоко и написать письмо на белой бумаге, дать высохнуть. Прочесть такое письмо можно прогладив утюгом или подержав над паром. А второй способ – написать письмо лимонным соком. Чтобы прочесть его надо растворить в воде несколько капель аптечного йода и слегка смочить текст этим раствором.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42875" y="285750"/>
            <a:ext cx="48609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3.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Я уверена, что ваш ребенок с удовольствием сделает вместе с вами кораблики из кусочков льда. Для этого в пластиковом стаканчике закрепите соломинку-мачту и налейте немного воды. Затем поставьте стаканчик в морозильную камеру. Когда вода превратиться в лед, достаньте его из стаканчика. Из бумаги сделайте парус.</a:t>
            </a:r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142875" y="4572000"/>
            <a:ext cx="88582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4.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Вашему ребенку будет интересно искать сокровища в куске льда. Для клада вам понадобятся различные мелкие предметы: камушки, бусинки, ракушки и т. д. Чтобы предметы были равномерно распределены в куске льда, замораживать их надо слоями, используя для каждого слоя 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2" descr="игры с водой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3" y="500063"/>
            <a:ext cx="3643312" cy="378618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286375" y="285750"/>
            <a:ext cx="35718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воду разного цвета. Извлекать сокровища ваш ребенок может при помощи теплой воды, молоточка, соли.</a:t>
            </a: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500063" y="3643313"/>
            <a:ext cx="792956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Я надеюсь, что предложенные опыты помогут развить познавательный интерес вашего ребенка и доставят радость всей вашей семье. Желаю успеха и жду ваших отзывов по данной теме!</a:t>
            </a:r>
          </a:p>
        </p:txBody>
      </p:sp>
      <p:pic>
        <p:nvPicPr>
          <p:cNvPr id="17412" name="Picture 2" descr="летние подел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285750"/>
            <a:ext cx="48926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57188" y="642938"/>
            <a:ext cx="82804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Окружающий мир - бездонный кладезь загадок, тайн, интересных открытий. И в любой своей деятельности- игре, обучении- ребёнок стремится познать новое. Важно не пропустить момент заинтересованности ребёнка тем или иным явлением, не дать угаснуть естественной любознательности. Поэтому, чем раньше начать развивать у детей интерес к познавательной деятельности, тем лучше.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85750" y="3643313"/>
            <a:ext cx="4929188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57200" algn="just">
              <a:spcBef>
                <a:spcPts val="0"/>
              </a:spcBef>
              <a:defRPr/>
            </a:pPr>
            <a:r>
              <a:rPr lang="ru-RU" sz="2400" dirty="0">
                <a:cs typeface="+mn-cs"/>
              </a:rPr>
              <a:t>Одним из элементов познавательной деятельности, как известно, является проведение экспериментальных действий (игры-экспериментирования). </a:t>
            </a:r>
          </a:p>
          <a:p>
            <a:pPr>
              <a:spcBef>
                <a:spcPct val="50000"/>
              </a:spcBef>
              <a:defRPr/>
            </a:pPr>
            <a:endParaRPr lang="ru-RU" sz="2400" dirty="0">
              <a:cs typeface="+mn-cs"/>
            </a:endParaRPr>
          </a:p>
        </p:txBody>
      </p:sp>
      <p:pic>
        <p:nvPicPr>
          <p:cNvPr id="3076" name="Picture 7" descr="E:\j0232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25" y="3571875"/>
            <a:ext cx="3043238" cy="25717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95288" y="404813"/>
            <a:ext cx="842486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Экспериментальная деятельность вызывает огромный интерес у детей. Опыты - словно фокусы. Только загадка фокуса так и остаётся неразгаданной, а вот всё, что получается в результате опытов, можно объяснить и понять.</a:t>
            </a:r>
          </a:p>
        </p:txBody>
      </p:sp>
      <p:pic>
        <p:nvPicPr>
          <p:cNvPr id="4099" name="Picture 3" descr="E:\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38" y="2643188"/>
            <a:ext cx="3048000" cy="31432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57188" y="2286000"/>
            <a:ext cx="52863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Опыты помогают развивать мышление, логику, творчество ребёнка, позволяет наглядно показать связи между живым и неживым в природе. Исследования предоставляют ребёнку возможность самому найти ответы на вопросы «Как?» и»Почему?». Как показала практика, знания, полученные во время проведения опытов, запоминаются надолго.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287338" y="1276350"/>
            <a:ext cx="8286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ru-RU" sz="2400" b="1" i="1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Понять, что вода принимает форму того сосуда, в который её налили. Вода свободно растекается по ровной поверхности (т.е. не имеет формы), при наклоне - течёт вниз по наклонной плоскости.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4624"/>
            <a:ext cx="9144000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FF0066"/>
                </a:solidFill>
                <a:cs typeface="+mn-cs"/>
              </a:rPr>
              <a:t>Опыт № 1. </a:t>
            </a:r>
          </a:p>
          <a:p>
            <a:pPr algn="ctr">
              <a:defRPr/>
            </a:pPr>
            <a:r>
              <a:rPr lang="ru-RU" sz="2800" b="1" dirty="0">
                <a:ln w="11430"/>
                <a:solidFill>
                  <a:srgbClr val="FF0066"/>
                </a:solidFill>
                <a:cs typeface="+mn-cs"/>
              </a:rPr>
              <a:t>Вода течет, меняет форму</a:t>
            </a:r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5435600" y="2506663"/>
            <a:ext cx="3422650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вода, емкости, доска.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Дети наливают воду в ёмкости разной формы. Наливают воду на доску, наклоняют её. Вместе с детьми мы делаем вывод, что вода меняет форму, для того, чтобы вода текла, нужен перепад высот.</a:t>
            </a:r>
          </a:p>
        </p:txBody>
      </p:sp>
      <p:pic>
        <p:nvPicPr>
          <p:cNvPr id="5125" name="Picture 2" descr="53965959_vODA_TALAY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127" y="2564904"/>
            <a:ext cx="4935144" cy="368247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>
            <a:solidFill>
              <a:srgbClr val="66FF33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704850" y="188913"/>
            <a:ext cx="7715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ru-RU" sz="2000" b="1" i="1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Показать детям, что вода меняет форму, но сохраняет объем.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 b="1" i="1"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мерная кружка, сосуды разной формы.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Дети наливают в сосуды разной формы одинаковое количество воды. По очереди выливают воду в мерный стакан.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1" descr="1227711312CM942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066077"/>
            <a:ext cx="4592510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>
            <a:solidFill>
              <a:srgbClr val="66FF33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5580063" y="2009775"/>
            <a:ext cx="32781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alt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вода меняет форму, но сохраняет объём.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214290"/>
            <a:ext cx="7715304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FF0066"/>
                </a:solidFill>
                <a:latin typeface="Arial" pitchFamily="34" charset="0"/>
                <a:ea typeface="Times New Roman" pitchFamily="18" charset="0"/>
                <a:cs typeface="+mn-cs"/>
              </a:rPr>
              <a:t>Опыт №2.    </a:t>
            </a:r>
          </a:p>
          <a:p>
            <a:pPr algn="ctr">
              <a:defRPr/>
            </a:pPr>
            <a:r>
              <a:rPr lang="ru-RU" sz="2800" b="1" dirty="0">
                <a:ln w="11430"/>
                <a:solidFill>
                  <a:srgbClr val="FF0066"/>
                </a:solidFill>
                <a:latin typeface="Arial" pitchFamily="34" charset="0"/>
                <a:ea typeface="Times New Roman" pitchFamily="18" charset="0"/>
                <a:cs typeface="+mn-cs"/>
              </a:rPr>
              <a:t>Откуда берётся вода?</a:t>
            </a:r>
            <a:endParaRPr lang="ru-RU" sz="2800" b="1" dirty="0">
              <a:ln w="11430"/>
              <a:solidFill>
                <a:srgbClr val="FF0066"/>
              </a:solidFill>
              <a:cs typeface="+mn-cs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12700" y="1101725"/>
            <a:ext cx="91440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ru-RU" sz="2400" b="1" i="1">
                <a:cs typeface="Times New Roman" pitchFamily="18" charset="0"/>
              </a:rPr>
              <a:t>I. </a:t>
            </a:r>
            <a:r>
              <a:rPr lang="ru-RU" altLang="ru-RU" sz="2400" b="1" i="1">
                <a:cs typeface="Times New Roman" pitchFamily="18" charset="0"/>
              </a:rPr>
              <a:t>Цель</a:t>
            </a:r>
            <a:r>
              <a:rPr lang="ru-RU" altLang="ru-RU" sz="2400">
                <a:cs typeface="Times New Roman" pitchFamily="18" charset="0"/>
              </a:rPr>
              <a:t>: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Познакомить детей с процессом конденсации.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ёмкость с горячей водой, зеркало.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Я подержала охлажденное зеркало над паром. Мы рассмотрели капельки воды, которые появились на нём.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Откуда взялась эта вода? </a:t>
            </a:r>
          </a:p>
        </p:txBody>
      </p:sp>
      <p:pic>
        <p:nvPicPr>
          <p:cNvPr id="7172" name="Picture 4" descr="C:\Users\Мила\Pictures\4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976" y="2276872"/>
            <a:ext cx="4296682" cy="402357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173" name="Прямоугольник 7"/>
          <p:cNvSpPr>
            <a:spLocks noChangeArrowheads="1"/>
          </p:cNvSpPr>
          <p:nvPr/>
        </p:nvSpPr>
        <p:spPr bwMode="auto">
          <a:xfrm>
            <a:off x="107950" y="3000375"/>
            <a:ext cx="34559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Это пар осел на зеркале и охладился, превратившись в воду. Тоже повторили, но с тёплым зеркалом – капель воды очень мало.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процесс превращения пара в воду происходит при охлаждении пара.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468313" y="1484313"/>
            <a:ext cx="3133725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Почему на стенках банки появились капельки воды? Капельки воды образовались, потому что воздух рядом с ней охладился. Пар, находящийся в воздухе, при охлаждении превратился  в воду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тот же.</a:t>
            </a:r>
          </a:p>
        </p:txBody>
      </p:sp>
      <p:pic>
        <p:nvPicPr>
          <p:cNvPr id="8195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04" t="5260" r="13405" b="8191"/>
          <a:stretch>
            <a:fillRect/>
          </a:stretch>
        </p:blipFill>
        <p:spPr bwMode="auto">
          <a:xfrm>
            <a:off x="4787900" y="1485900"/>
            <a:ext cx="3700463" cy="487997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357188" y="500063"/>
            <a:ext cx="80724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ru-RU" sz="2000" b="1" i="1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та же.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банка с плотной крышкой, наполненная льдом.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142875" y="1431925"/>
            <a:ext cx="507206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Выявить процесс испарения воды, зависимость скорости испарения от условий (температура воздуха, наличие ветра).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три одинаковые ёмкости с одинаковым количеством воды.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Дети наливают одинаковое количество воды в ёмкости, делают отметку уровня и помещают в разные условия: на батарею, около окна и в прохладное место (тумба).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Дети наблюдают за процессом испарения воды, фиксируют в дневнике наблюдений.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alt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вода быстрее испаряется в тепле (у батареи), потом около окна (ветер – сквозняк), в последнюю очередь в тумбе ( там прохладно, нет сквозняка).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0"/>
            <a:ext cx="3996286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>
                  <a:solidFill>
                    <a:srgbClr val="FF0066"/>
                  </a:solidFill>
                </a:ln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Опыт №3. </a:t>
            </a:r>
          </a:p>
          <a:p>
            <a:pPr algn="ctr">
              <a:defRPr/>
            </a:pPr>
            <a:r>
              <a:rPr lang="ru-RU" sz="3600" b="1" dirty="0">
                <a:ln w="11430">
                  <a:solidFill>
                    <a:srgbClr val="FF0066"/>
                  </a:solidFill>
                </a:ln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ln w="11430">
                  <a:solidFill>
                    <a:srgbClr val="FF0066"/>
                  </a:solidFill>
                </a:ln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Куда исчезает вода?</a:t>
            </a:r>
            <a:endParaRPr lang="ru-RU" sz="2800" b="1" dirty="0">
              <a:ln w="11430">
                <a:solidFill>
                  <a:srgbClr val="FF0066"/>
                </a:solidFill>
              </a:ln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  <p:pic>
        <p:nvPicPr>
          <p:cNvPr id="9220" name="Picture 2" descr="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88" y="1500188"/>
            <a:ext cx="3357562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5292725" y="2024063"/>
            <a:ext cx="3636963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Выявить изменение объёма воды при замерзании.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i="1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: бутылка с пробкой.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Дети налили полную бутылку воды, закрыли её пробкой и вынесли на мороз. После полного замерзания воды, мы увидели, что стекло лопнуло, потому что изменился объем воды при замерзании.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14290"/>
            <a:ext cx="7694350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Опыт №4. </a:t>
            </a:r>
          </a:p>
          <a:p>
            <a:pPr algn="ctr">
              <a:defRPr/>
            </a:pPr>
            <a:r>
              <a:rPr lang="ru-RU" sz="28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Изменение объема воды при замерзании.</a:t>
            </a:r>
            <a:endParaRPr lang="ru-RU" sz="2800" b="1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  <p:pic>
        <p:nvPicPr>
          <p:cNvPr id="10244" name="Picture 2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854" y="1476730"/>
            <a:ext cx="3927351" cy="4571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954</TotalTime>
  <Words>1270</Words>
  <Application>Microsoft Office PowerPoint</Application>
  <PresentationFormat>Экран (4:3)</PresentationFormat>
  <Paragraphs>65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Mila</dc:creator>
  <cp:lastModifiedBy>User</cp:lastModifiedBy>
  <cp:revision>69</cp:revision>
  <dcterms:created xsi:type="dcterms:W3CDTF">2009-08-10T10:21:18Z</dcterms:created>
  <dcterms:modified xsi:type="dcterms:W3CDTF">2025-04-30T08:36:33Z</dcterms:modified>
</cp:coreProperties>
</file>